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  <p:sldMasterId id="2147483695" r:id="rId2"/>
    <p:sldMasterId id="2147483712" r:id="rId3"/>
    <p:sldMasterId id="2147483729" r:id="rId4"/>
  </p:sldMasterIdLst>
  <p:notesMasterIdLst>
    <p:notesMasterId r:id="rId15"/>
  </p:notesMasterIdLst>
  <p:sldIdLst>
    <p:sldId id="272" r:id="rId5"/>
    <p:sldId id="261" r:id="rId6"/>
    <p:sldId id="269" r:id="rId7"/>
    <p:sldId id="290" r:id="rId8"/>
    <p:sldId id="286" r:id="rId9"/>
    <p:sldId id="291" r:id="rId10"/>
    <p:sldId id="292" r:id="rId11"/>
    <p:sldId id="287" r:id="rId12"/>
    <p:sldId id="288" r:id="rId13"/>
    <p:sldId id="27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1F39"/>
    <a:srgbClr val="9AD1F0"/>
    <a:srgbClr val="FCAF17"/>
    <a:srgbClr val="D8B1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7"/>
    <p:restoredTop sz="74771" autoAdjust="0"/>
  </p:normalViewPr>
  <p:slideViewPr>
    <p:cSldViewPr snapToGrid="0" snapToObjects="1">
      <p:cViewPr varScale="1">
        <p:scale>
          <a:sx n="61" d="100"/>
          <a:sy n="61" d="100"/>
        </p:scale>
        <p:origin x="148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0.jpg>
</file>

<file path=ppt/media/image11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1CC1C-E04F-5746-9273-0C628152FE6F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3923D-B9BF-9F44-A2FF-065E37B8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57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err="1"/>
              <a:t>Szelektálás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Átlagolás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Adatok</a:t>
            </a:r>
            <a:r>
              <a:rPr lang="en-GB" dirty="0"/>
              <a:t> </a:t>
            </a:r>
            <a:r>
              <a:rPr lang="en-GB" dirty="0" err="1"/>
              <a:t>átalakítása</a:t>
            </a:r>
            <a:endParaRPr lang="en-GB" dirty="0"/>
          </a:p>
          <a:p>
            <a:pPr marL="171450" indent="-171450">
              <a:buFontTx/>
              <a:buChar char="-"/>
            </a:pP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55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914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hu-HU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Az adatokat egy 0 – 1 közötti értékké normáljuk, így a program hatékonyabban tud tanulni.</a:t>
            </a:r>
            <a:endParaRPr lang="en-GB" sz="12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hu-HU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Lehet más módszert alkalmazni a modell tanítására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hu-HU" sz="12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7397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A </a:t>
            </a:r>
            <a:r>
              <a:rPr lang="en-GB" dirty="0" err="1"/>
              <a:t>feladatot</a:t>
            </a:r>
            <a:r>
              <a:rPr lang="en-GB" dirty="0"/>
              <a:t> </a:t>
            </a:r>
            <a:r>
              <a:rPr lang="en-GB" dirty="0" err="1"/>
              <a:t>megvalósítottuk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Helyesen</a:t>
            </a:r>
            <a:r>
              <a:rPr lang="en-GB" dirty="0"/>
              <a:t> </a:t>
            </a:r>
            <a:r>
              <a:rPr lang="en-GB" dirty="0" err="1"/>
              <a:t>működik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Tovább</a:t>
            </a:r>
            <a:r>
              <a:rPr lang="en-GB" dirty="0"/>
              <a:t> </a:t>
            </a:r>
            <a:r>
              <a:rPr lang="en-GB" dirty="0" err="1"/>
              <a:t>optimalizálható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Lehet</a:t>
            </a:r>
            <a:r>
              <a:rPr lang="en-GB" dirty="0"/>
              <a:t> </a:t>
            </a:r>
            <a:r>
              <a:rPr lang="en-GB" dirty="0" err="1"/>
              <a:t>alkalmazást</a:t>
            </a:r>
            <a:r>
              <a:rPr lang="en-GB" dirty="0"/>
              <a:t> </a:t>
            </a:r>
            <a:r>
              <a:rPr lang="en-GB" dirty="0" err="1"/>
              <a:t>fejleszteni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A </a:t>
            </a:r>
            <a:r>
              <a:rPr lang="en-GB" dirty="0" err="1"/>
              <a:t>továbbiakban</a:t>
            </a:r>
            <a:r>
              <a:rPr lang="en-GB" dirty="0"/>
              <a:t> a </a:t>
            </a:r>
            <a:r>
              <a:rPr lang="en-GB" dirty="0" err="1"/>
              <a:t>neurális</a:t>
            </a:r>
            <a:r>
              <a:rPr lang="en-GB" dirty="0"/>
              <a:t> </a:t>
            </a:r>
            <a:r>
              <a:rPr lang="en-GB" dirty="0" err="1"/>
              <a:t>hálót</a:t>
            </a:r>
            <a:r>
              <a:rPr lang="en-GB" dirty="0"/>
              <a:t> </a:t>
            </a:r>
            <a:r>
              <a:rPr lang="en-GB" dirty="0" err="1"/>
              <a:t>layerenként</a:t>
            </a:r>
            <a:r>
              <a:rPr lang="en-GB" dirty="0"/>
              <a:t> </a:t>
            </a:r>
            <a:r>
              <a:rPr lang="en-GB" dirty="0" err="1"/>
              <a:t>fel</a:t>
            </a:r>
            <a:r>
              <a:rPr lang="en-GB" dirty="0"/>
              <a:t> </a:t>
            </a:r>
            <a:r>
              <a:rPr lang="en-GB" dirty="0" err="1"/>
              <a:t>tudjuk</a:t>
            </a:r>
            <a:r>
              <a:rPr lang="en-GB" dirty="0"/>
              <a:t> </a:t>
            </a:r>
            <a:r>
              <a:rPr lang="en-GB" dirty="0" err="1"/>
              <a:t>építeni</a:t>
            </a:r>
            <a:endParaRPr lang="en-GB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2089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38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7344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2584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344D521-68E2-C749-A9F2-60A3C260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C526D04-089F-244B-A268-711014C0541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0808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FCAF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3836EB-766A-534F-BC98-A335FAD9B5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9F10F20-35A6-ED40-9E2D-1BA07143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B11E014-B156-CD4D-B9F4-89FEC375B5B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10499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9AD1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BF7A55-9880-3C43-B0CB-B0B25AAE04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solidFill>
                  <a:srgbClr val="151F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3410C58-1586-BA41-83F6-2A9D940C9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2C0782F-43EC-1642-8533-41A1B40849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2701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B22455-15EF-9F4A-8944-649986A06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B78C12-7B56-EB47-8169-D4C23F005A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874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0979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0593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96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2702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6477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8094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C7C1BC3-E15F-D34B-BD28-F312B456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679759E2-B98B-5C46-9D45-1A01AB96D6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64117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7474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09507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02004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282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48027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84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FCAF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EE5F48-7E9E-3344-95A6-8882805170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F70779-D3A3-3F42-B1A3-2A64CC151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4DA728C8-7909-7349-AF65-927D93833B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53617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9AD1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030408-977E-D047-99A9-EF2FB63037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solidFill>
                  <a:srgbClr val="151F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F723265-71EE-1044-933D-610CE9DDA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4E90D23-247A-EE46-8AC0-0876ABD703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71553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EB594C-28EC-D24F-B2E5-3A157560B5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B40FC90-3A93-CC4F-BDBD-612B4698F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FCAAE3A-B1BE-E545-9E1E-1408EE67114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5019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A1DBF87-7255-594B-B8D5-7346664AC2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352065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FC5EAA2-9B6A-E64A-8911-60ED04B45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24820C9-8081-0D4C-BC75-9F8EAD16AA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34595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9742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544320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146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41896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785071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701486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34599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224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886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70061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760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234436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840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E95B7F-ECB4-6248-A0A2-F62D6AC5FF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302075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234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14557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21542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4747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38272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51182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322046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949485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333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2476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7355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20910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830581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1465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82B184-CC21-C745-A6DA-72AAACC9E5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15697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E3082688-62D6-444E-B064-323A5DC8CB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958520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6638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346073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EA8C6C6-6CC0-2949-B37A-1713BFD91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E1E61ECE-DD11-434A-BFC5-CC3EAAD56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4E56921-ED46-5D4F-AA8E-D9DFBBDB5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5091BFEA-2E6F-3C48-B971-A2D4052923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816336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4/24/2024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46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3CDCE40-0EC3-1F4C-9FE1-6A8824F99F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3272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1771B3-2B9D-8048-B51F-9405C1A5D1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3518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592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image" Target="../media/image2.emf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51F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C45AA-1AE1-EF42-B8AA-C1BE170CF522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16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765" r:id="rId3"/>
    <p:sldLayoutId id="2147483684" r:id="rId4"/>
    <p:sldLayoutId id="2147483685" r:id="rId5"/>
    <p:sldLayoutId id="2147483686" r:id="rId6"/>
    <p:sldLayoutId id="2147483688" r:id="rId7"/>
    <p:sldLayoutId id="2147483689" r:id="rId8"/>
    <p:sldLayoutId id="2147483711" r:id="rId9"/>
    <p:sldLayoutId id="2147483690" r:id="rId10"/>
    <p:sldLayoutId id="2147483761" r:id="rId11"/>
    <p:sldLayoutId id="2147483746" r:id="rId12"/>
    <p:sldLayoutId id="2147483747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3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E903C85-69BE-E743-BB5D-297DC90D373D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06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6" r:id="rId3"/>
    <p:sldLayoutId id="2147483699" r:id="rId4"/>
    <p:sldLayoutId id="2147483700" r:id="rId5"/>
    <p:sldLayoutId id="2147483701" r:id="rId6"/>
    <p:sldLayoutId id="2147483704" r:id="rId7"/>
    <p:sldLayoutId id="2147483705" r:id="rId8"/>
    <p:sldLayoutId id="2147483760" r:id="rId9"/>
    <p:sldLayoutId id="2147483748" r:id="rId10"/>
    <p:sldLayoutId id="2147483749" r:id="rId11"/>
    <p:sldLayoutId id="2147483750" r:id="rId12"/>
    <p:sldLayoutId id="2147483706" r:id="rId13"/>
    <p:sldLayoutId id="2147483707" r:id="rId14"/>
    <p:sldLayoutId id="2147483708" r:id="rId15"/>
    <p:sldLayoutId id="214748370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151F3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CAF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C45AA-1AE1-EF42-B8AA-C1BE170CF522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41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7" r:id="rId4"/>
    <p:sldLayoutId id="2147483720" r:id="rId5"/>
    <p:sldLayoutId id="2147483722" r:id="rId6"/>
    <p:sldLayoutId id="2147483723" r:id="rId7"/>
    <p:sldLayoutId id="2147483724" r:id="rId8"/>
    <p:sldLayoutId id="2147483759" r:id="rId9"/>
    <p:sldLayoutId id="2147483753" r:id="rId10"/>
    <p:sldLayoutId id="2147483725" r:id="rId11"/>
    <p:sldLayoutId id="2147483726" r:id="rId12"/>
    <p:sldLayoutId id="2147483727" r:id="rId13"/>
    <p:sldLayoutId id="214748372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AD1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4/24/2024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E593CD-AD13-FC40-9134-AFE14BE8B96E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862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2" r:id="rId2"/>
    <p:sldLayoutId id="2147483733" r:id="rId3"/>
    <p:sldLayoutId id="2147483734" r:id="rId4"/>
    <p:sldLayoutId id="2147483738" r:id="rId5"/>
    <p:sldLayoutId id="2147483739" r:id="rId6"/>
    <p:sldLayoutId id="2147483740" r:id="rId7"/>
    <p:sldLayoutId id="2147483741" r:id="rId8"/>
    <p:sldLayoutId id="2147483762" r:id="rId9"/>
    <p:sldLayoutId id="2147483756" r:id="rId10"/>
    <p:sldLayoutId id="2147483742" r:id="rId11"/>
    <p:sldLayoutId id="2147483743" r:id="rId12"/>
    <p:sldLayoutId id="2147483744" r:id="rId13"/>
    <p:sldLayoutId id="214748374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151F3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oi.org/10.24432/C5TG7T.%202014" TargetMode="Externa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24432/C5TG7T.%202014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F047A-40B1-4E46-80BD-4C0081F89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838" y="3429000"/>
            <a:ext cx="11866324" cy="556101"/>
          </a:xfrm>
        </p:spPr>
        <p:txBody>
          <a:bodyPr>
            <a:noAutofit/>
          </a:bodyPr>
          <a:lstStyle/>
          <a:p>
            <a:pPr algn="ctr"/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Diákok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teljesítményének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osztályozása</a:t>
            </a:r>
            <a:b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életviteli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mutatók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alapján</a:t>
            </a:r>
            <a:b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Készítette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Pásztóhy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László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Ádám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Marsó Máté</a:t>
            </a:r>
            <a:endParaRPr lang="en-US" sz="5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6789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D0772-D03C-2C47-9E6B-D519696C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81" y="2811780"/>
            <a:ext cx="5461348" cy="1234440"/>
          </a:xfrm>
        </p:spPr>
        <p:txBody>
          <a:bodyPr>
            <a:noAutofit/>
          </a:bodyPr>
          <a:lstStyle/>
          <a:p>
            <a:r>
              <a:rPr lang="en-GB" sz="5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Köszönjük</a:t>
            </a:r>
            <a:r>
              <a:rPr lang="en-GB" sz="5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 </a:t>
            </a:r>
            <a:r>
              <a:rPr lang="en-GB" sz="54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figyelmet</a:t>
            </a:r>
            <a:r>
              <a:rPr lang="en-GB" sz="5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!</a:t>
            </a:r>
            <a:br>
              <a:rPr lang="en-GB" sz="5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br>
              <a:rPr lang="en-GB" sz="54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2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Készítette</a:t>
            </a:r>
            <a:r>
              <a:rPr lang="en-GB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GB" sz="2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Pásztóhy</a:t>
            </a:r>
            <a:r>
              <a:rPr lang="en-GB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László </a:t>
            </a:r>
            <a:r>
              <a:rPr lang="en-GB" sz="2800" dirty="0" err="1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Ádám</a:t>
            </a:r>
            <a:r>
              <a:rPr lang="en-GB" sz="28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Marsó Máté</a:t>
            </a:r>
            <a:endParaRPr lang="en-US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1336CF7-7BE8-9B43-8F80-72347536266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530178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3A2AF5-904F-C04A-A2E2-A53C7C87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263" y="1478950"/>
            <a:ext cx="10874125" cy="4379494"/>
          </a:xfrm>
        </p:spPr>
        <p:txBody>
          <a:bodyPr/>
          <a:lstStyle/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Diákok élete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Teljesítmény: sok tényezőtől függ</a:t>
            </a:r>
          </a:p>
          <a:p>
            <a:pPr lvl="2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Cél: Ezen tényezők feltárása, elemzése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</a:p>
          <a:p>
            <a:pPr marL="914400" lvl="2" indent="0">
              <a:buNone/>
            </a:pP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teljesítmény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pontos</a:t>
            </a:r>
            <a:r>
              <a:rPr lang="en-GB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becslése</a:t>
            </a:r>
            <a:endParaRPr lang="hu-H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Teljesítményt befolyásoló tényezők vizsgálata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Adathalmaz átalakítása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Adatok elemzése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Osztályozó neurális háló tanítása</a:t>
            </a:r>
          </a:p>
          <a:p>
            <a:pPr lvl="2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Felügyelt tanulás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Neurális háló eredményeinek elemzése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59867BB-B5B0-8D9C-1BDD-B3F00B595C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3900" y="1155032"/>
            <a:ext cx="3983372" cy="3339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Szövegdoboz 8">
            <a:extLst>
              <a:ext uri="{FF2B5EF4-FFF2-40B4-BE49-F238E27FC236}">
                <a16:creationId xmlns:a16="http://schemas.microsoft.com/office/drawing/2014/main" id="{0D5EFDF2-0FD7-2B9A-8B40-E2C41EBA7FA9}"/>
              </a:ext>
            </a:extLst>
          </p:cNvPr>
          <p:cNvSpPr txBox="1"/>
          <p:nvPr/>
        </p:nvSpPr>
        <p:spPr>
          <a:xfrm>
            <a:off x="7295482" y="4494274"/>
            <a:ext cx="500020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A legegyszerűbb, háromrétegű neurális háló felépítése</a:t>
            </a:r>
            <a:endParaRPr lang="hu-HU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algn="ctr"/>
            <a:r>
              <a:rPr lang="hu-HU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forrás: saját szerkesztés 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S.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Mengel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W.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Lively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Using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a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Neural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Network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to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Predict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Student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hu-HU" sz="1800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Responses</a:t>
            </a:r>
            <a:r>
              <a:rPr lang="hu-HU" sz="180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cs typeface="Times New Roman" panose="02020603050405020304" pitchFamily="18" charset="0"/>
              </a:rPr>
              <a:t>, 1992.</a:t>
            </a:r>
          </a:p>
          <a:p>
            <a:pPr algn="ctr"/>
            <a:r>
              <a:rPr lang="hu-HU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alapján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8BEE1B2-3E28-FC35-8415-FF508B1B7744}"/>
              </a:ext>
            </a:extLst>
          </p:cNvPr>
          <p:cNvSpPr txBox="1">
            <a:spLocks/>
          </p:cNvSpPr>
          <p:nvPr/>
        </p:nvSpPr>
        <p:spPr>
          <a:xfrm>
            <a:off x="2875254" y="521068"/>
            <a:ext cx="6621672" cy="7064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Kitűzött célok, módszerek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4562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AED4A-0B22-ED44-BC64-1501FC885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18974"/>
            <a:ext cx="6444916" cy="3220052"/>
          </a:xfrm>
        </p:spPr>
        <p:txBody>
          <a:bodyPr>
            <a:normAutofit/>
          </a:bodyPr>
          <a:lstStyle/>
          <a:p>
            <a:r>
              <a:rPr lang="hu-HU" sz="8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felhasznált adatok</a:t>
            </a:r>
            <a:endParaRPr lang="en-US" sz="8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338C8-3BB8-1447-B246-6AB42EA00F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791074" y="1604211"/>
            <a:ext cx="3208421" cy="3649578"/>
          </a:xfrm>
        </p:spPr>
        <p:txBody>
          <a:bodyPr/>
          <a:lstStyle/>
          <a:p>
            <a:r>
              <a:rPr lang="hu-HU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Felhasznált adathalmaz:</a:t>
            </a:r>
            <a:endParaRPr lang="hu-HU" sz="24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hu-HU" sz="2400" dirty="0"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r>
              <a:rPr lang="hu-HU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Cortez,Paulo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 </a:t>
            </a:r>
            <a:r>
              <a:rPr lang="hu-HU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Student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Performance. UCI </a:t>
            </a:r>
            <a:r>
              <a:rPr lang="hu-HU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Machine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hu-HU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Learning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hu-HU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Repository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 </a:t>
            </a:r>
            <a:r>
              <a:rPr lang="hu-HU" sz="24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hlinkClick r:id="rId2"/>
              </a:rPr>
              <a:t>https://doi.org/10.24432/C5TG7T. 2014</a:t>
            </a:r>
            <a:endParaRPr lang="hu-HU" sz="24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75906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3A2AF5-904F-C04A-A2E2-A53C7C87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1263" y="1636296"/>
            <a:ext cx="6079957" cy="4379494"/>
          </a:xfrm>
        </p:spPr>
        <p:txBody>
          <a:bodyPr/>
          <a:lstStyle/>
          <a:p>
            <a:r>
              <a:rPr lang="hu-HU" sz="26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Student</a:t>
            </a:r>
            <a:r>
              <a:rPr lang="hu-HU" sz="2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performance </a:t>
            </a:r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adathalmaz</a:t>
            </a:r>
          </a:p>
          <a:p>
            <a:pPr lvl="1"/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649 diák adatai</a:t>
            </a:r>
          </a:p>
          <a:p>
            <a:pPr lvl="2"/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 portugál középiskolából</a:t>
            </a:r>
          </a:p>
          <a:p>
            <a:pPr lvl="2"/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30 tulajdonság/mutató, 3 teszt eredménye</a:t>
            </a:r>
          </a:p>
          <a:p>
            <a:pPr lvl="1"/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Nem teljes mértékben megfelelő forma</a:t>
            </a:r>
          </a:p>
          <a:p>
            <a:pPr lvl="1"/>
            <a:r>
              <a:rPr lang="hu-HU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Átalakítást igényel</a:t>
            </a:r>
          </a:p>
          <a:p>
            <a:endParaRPr lang="hu-HU" sz="2600" dirty="0">
              <a:effectLst/>
              <a:latin typeface="Times New Roman" panose="02020603050405020304" pitchFamily="18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Kép 2">
            <a:extLst>
              <a:ext uri="{FF2B5EF4-FFF2-40B4-BE49-F238E27FC236}">
                <a16:creationId xmlns:a16="http://schemas.microsoft.com/office/drawing/2014/main" id="{4D24BD41-8763-8312-DCE4-0D4BEE908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1220" y="1604211"/>
            <a:ext cx="5422234" cy="3315904"/>
          </a:xfrm>
          <a:prstGeom prst="rect">
            <a:avLst/>
          </a:prstGeom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878004E-A700-5BF5-FF14-4B61F57A66D9}"/>
              </a:ext>
            </a:extLst>
          </p:cNvPr>
          <p:cNvSpPr txBox="1"/>
          <p:nvPr/>
        </p:nvSpPr>
        <p:spPr>
          <a:xfrm>
            <a:off x="24063" y="6243753"/>
            <a:ext cx="12143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Adathalmaz: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Cortez,Paulo</a:t>
            </a: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Student</a:t>
            </a: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Performance. UCI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Machine</a:t>
            </a: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Learning</a:t>
            </a: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hu-HU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Repository</a:t>
            </a: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. </a:t>
            </a:r>
            <a:r>
              <a:rPr lang="hu-HU" sz="1800" u="sng" dirty="0">
                <a:solidFill>
                  <a:srgbClr val="467886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  <a:hlinkClick r:id="rId3"/>
              </a:rPr>
              <a:t>https://doi.org/10.24432/C5TG7T. 2014</a:t>
            </a:r>
            <a:endParaRPr lang="hu-HU" sz="1800" u="sng" dirty="0">
              <a:solidFill>
                <a:srgbClr val="467886"/>
              </a:solidFill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endParaRPr lang="hu-HU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AB70387F-36EC-F360-F85B-993FA0DA25F6}"/>
              </a:ext>
            </a:extLst>
          </p:cNvPr>
          <p:cNvSpPr txBox="1"/>
          <p:nvPr/>
        </p:nvSpPr>
        <p:spPr>
          <a:xfrm>
            <a:off x="6983246" y="5014126"/>
            <a:ext cx="500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 diákok </a:t>
            </a:r>
            <a:r>
              <a:rPr lang="hu-HU" sz="1800" b="1" i="1" dirty="0" err="1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felahsznált</a:t>
            </a:r>
            <a:r>
              <a:rPr lang="hu-HU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adatai</a:t>
            </a:r>
            <a:endParaRPr lang="hu-HU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algn="ctr"/>
            <a:r>
              <a:rPr lang="hu-HU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forrás: saját szerkesztés az adathalmaz alapján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974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5EB5F-D064-D747-9514-DAB589BE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522" y="1169170"/>
            <a:ext cx="10515600" cy="556101"/>
          </a:xfrm>
        </p:spPr>
        <p:txBody>
          <a:bodyPr/>
          <a:lstStyle/>
          <a:p>
            <a:pPr algn="ctr"/>
            <a:r>
              <a:rPr lang="hu-H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Adatok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átalakítása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Python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Kóddal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selector_in_action">
            <a:hlinkClick r:id="" action="ppaction://media"/>
            <a:extLst>
              <a:ext uri="{FF2B5EF4-FFF2-40B4-BE49-F238E27FC236}">
                <a16:creationId xmlns:a16="http://schemas.microsoft.com/office/drawing/2014/main" id="{39583A62-980F-43E4-A1C7-C2624DA064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40425" y="1858964"/>
            <a:ext cx="9311149" cy="477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0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3A2AF5-904F-C04A-A2E2-A53C7C87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948238" y="1853618"/>
            <a:ext cx="7399172" cy="3575636"/>
          </a:xfrm>
        </p:spPr>
        <p:txBody>
          <a:bodyPr/>
          <a:lstStyle/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Osztályozó program elkészítése:</a:t>
            </a:r>
          </a:p>
          <a:p>
            <a:pPr marL="457200" lvl="1" indent="0">
              <a:buNone/>
            </a:pPr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nyelven</a:t>
            </a: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Google </a:t>
            </a:r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Colab</a:t>
            </a: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felületen</a:t>
            </a:r>
          </a:p>
          <a:p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Seaborn</a:t>
            </a: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adatvizualizációs könyvtár</a:t>
            </a: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Adatok összefüggései</a:t>
            </a: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Célértékek eloszlása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0D5EFDF2-0FD7-2B9A-8B40-E2C41EBA7FA9}"/>
              </a:ext>
            </a:extLst>
          </p:cNvPr>
          <p:cNvSpPr txBox="1"/>
          <p:nvPr/>
        </p:nvSpPr>
        <p:spPr>
          <a:xfrm>
            <a:off x="7077744" y="5213574"/>
            <a:ext cx="500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 tanulók eredményeinek eloszlása</a:t>
            </a:r>
            <a:endParaRPr lang="hu-HU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algn="ctr"/>
            <a:r>
              <a:rPr lang="hu-HU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forrás: saját szerkesztés</a:t>
            </a:r>
            <a:endParaRPr lang="hu-HU" dirty="0">
              <a:solidFill>
                <a:schemeClr val="bg1"/>
              </a:solidFill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8BEE1B2-3E28-FC35-8415-FF508B1B7744}"/>
              </a:ext>
            </a:extLst>
          </p:cNvPr>
          <p:cNvSpPr txBox="1">
            <a:spLocks/>
          </p:cNvSpPr>
          <p:nvPr/>
        </p:nvSpPr>
        <p:spPr>
          <a:xfrm>
            <a:off x="2875254" y="521068"/>
            <a:ext cx="6621672" cy="7064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Adatvizualizáció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FEF527E5-605D-1117-08BC-DDFC8C7CB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482" y="874294"/>
            <a:ext cx="4564732" cy="42386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599193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3A2AF5-904F-C04A-A2E2-A53C7C87C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179" y="1557143"/>
            <a:ext cx="11101137" cy="3873414"/>
          </a:xfrm>
        </p:spPr>
        <p:txBody>
          <a:bodyPr/>
          <a:lstStyle/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Adatok szétválasztása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Tanuló adathalmaz: 75%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Validációs adathalmaz: 25%</a:t>
            </a:r>
          </a:p>
          <a:p>
            <a:pPr marL="457200" lvl="1" indent="0">
              <a:buNone/>
            </a:pPr>
            <a:endParaRPr lang="hu-HU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SVC: </a:t>
            </a:r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Support</a:t>
            </a: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Vector</a:t>
            </a: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hu-HU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Classification</a:t>
            </a:r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Adatok osztályozására képes modell létrehozása</a:t>
            </a:r>
          </a:p>
          <a:p>
            <a:pPr lvl="1"/>
            <a:r>
              <a:rPr lang="hu-HU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Adathalmaz -&gt; célérték (eredmény)</a:t>
            </a:r>
          </a:p>
          <a:p>
            <a:endParaRPr lang="hu-HU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hu-HU" dirty="0">
                <a:latin typeface="Times New Roman" panose="02020603050405020304" pitchFamily="18" charset="0"/>
                <a:cs typeface="Times New Roman" panose="02020603050405020304" pitchFamily="18" charset="0"/>
              </a:rPr>
              <a:t>Kipróbálás a validációs adathalmazon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08BEE1B2-3E28-FC35-8415-FF508B1B7744}"/>
              </a:ext>
            </a:extLst>
          </p:cNvPr>
          <p:cNvSpPr txBox="1">
            <a:spLocks/>
          </p:cNvSpPr>
          <p:nvPr/>
        </p:nvSpPr>
        <p:spPr>
          <a:xfrm>
            <a:off x="2875254" y="521068"/>
            <a:ext cx="6621672" cy="70645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hu-HU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neurális háló felépítése</a:t>
            </a:r>
            <a:endParaRPr 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074" name="Kép 1">
            <a:extLst>
              <a:ext uri="{FF2B5EF4-FFF2-40B4-BE49-F238E27FC236}">
                <a16:creationId xmlns:a16="http://schemas.microsoft.com/office/drawing/2014/main" id="{1FCB3B0F-5911-07CE-68B8-6421EC95F8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05" r="66529"/>
          <a:stretch/>
        </p:blipFill>
        <p:spPr bwMode="auto">
          <a:xfrm>
            <a:off x="8463797" y="1227521"/>
            <a:ext cx="2066258" cy="40981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6335699C-EEFE-7E97-E58B-11FC3098FE04}"/>
              </a:ext>
            </a:extLst>
          </p:cNvPr>
          <p:cNvSpPr txBox="1"/>
          <p:nvPr/>
        </p:nvSpPr>
        <p:spPr>
          <a:xfrm>
            <a:off x="6996822" y="5403866"/>
            <a:ext cx="50002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1800" b="1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Valós és „jósolt” eredmények</a:t>
            </a:r>
            <a:endParaRPr lang="hu-HU" sz="1800" b="1" dirty="0">
              <a:solidFill>
                <a:schemeClr val="bg1"/>
              </a:solidFill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algn="ctr"/>
            <a:r>
              <a:rPr lang="hu-HU" sz="1800" i="1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forrás: saját szerkesztés programkód alapján</a:t>
            </a:r>
            <a:endParaRPr lang="hu-HU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003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195DD-0938-1440-AC69-2FCD6730B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49" y="1624939"/>
            <a:ext cx="4897677" cy="1804061"/>
          </a:xfrm>
        </p:spPr>
        <p:txBody>
          <a:bodyPr>
            <a:normAutofit/>
          </a:bodyPr>
          <a:lstStyle/>
          <a:p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Eredmények</a:t>
            </a:r>
            <a:r>
              <a:rPr lang="en-US" sz="4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pontosítása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9BBD08D-5596-204E-9A8C-CB061F9F6F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3" r="20213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4B8D4-79AF-3D45-A1B9-41D1128364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29000"/>
            <a:ext cx="4495800" cy="2771384"/>
          </a:xfrm>
        </p:spPr>
        <p:txBody>
          <a:bodyPr/>
          <a:lstStyle/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Normalizálás</a:t>
            </a:r>
            <a:endParaRPr lang="en-GB" sz="24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Paraméterek beállítása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Döntési fa</a:t>
            </a:r>
            <a:r>
              <a:rPr lang="en-GB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GB" sz="24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modell</a:t>
            </a: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endParaRPr lang="en-GB" sz="24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24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Legközelebbi szomszéd osztályozó algoritmus</a:t>
            </a:r>
          </a:p>
        </p:txBody>
      </p:sp>
    </p:spTree>
    <p:extLst>
      <p:ext uri="{BB962C8B-B14F-4D97-AF65-F5344CB8AC3E}">
        <p14:creationId xmlns:p14="http://schemas.microsoft.com/office/powerpoint/2010/main" val="21606901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2C768F73-DCE0-664E-B71C-7D977607F88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2" b="7722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039126A-3029-BE4B-9CDB-DCB1DF809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97588"/>
            <a:ext cx="4495800" cy="1234440"/>
          </a:xfrm>
        </p:spPr>
        <p:txBody>
          <a:bodyPr>
            <a:normAutofit/>
          </a:bodyPr>
          <a:lstStyle/>
          <a:p>
            <a:r>
              <a:rPr lang="en-US" sz="4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Összefoglalás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CB50E1-563A-A74C-B253-5874DEA71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3625973"/>
            <a:ext cx="4495800" cy="191058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Neurális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háló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Osztályozó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modell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Továbbfejleszthető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C7720B8C-F882-2541-AED7-9CE7CD4709A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2" b="77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5406439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NNG">
      <a:dk1>
        <a:srgbClr val="000000"/>
      </a:dk1>
      <a:lt1>
        <a:srgbClr val="FFFFFF"/>
      </a:lt1>
      <a:dk2>
        <a:srgbClr val="006EB6"/>
      </a:dk2>
      <a:lt2>
        <a:srgbClr val="E7E6E6"/>
      </a:lt2>
      <a:accent1>
        <a:srgbClr val="006CA9"/>
      </a:accent1>
      <a:accent2>
        <a:srgbClr val="009EE0"/>
      </a:accent2>
      <a:accent3>
        <a:srgbClr val="A5A5A5"/>
      </a:accent3>
      <a:accent4>
        <a:srgbClr val="00022A"/>
      </a:accent4>
      <a:accent5>
        <a:srgbClr val="D9D9D5"/>
      </a:accent5>
      <a:accent6>
        <a:srgbClr val="FF7548"/>
      </a:accent6>
      <a:hlink>
        <a:srgbClr val="009DDF"/>
      </a:hlink>
      <a:folHlink>
        <a:srgbClr val="006E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979</TotalTime>
  <Words>342</Words>
  <Application>Microsoft Office PowerPoint</Application>
  <PresentationFormat>Szélesvásznú</PresentationFormat>
  <Paragraphs>77</Paragraphs>
  <Slides>10</Slides>
  <Notes>5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4</vt:i4>
      </vt:variant>
      <vt:variant>
        <vt:lpstr>Diacímek</vt:lpstr>
      </vt:variant>
      <vt:variant>
        <vt:i4>10</vt:i4>
      </vt:variant>
    </vt:vector>
  </HeadingPairs>
  <TitlesOfParts>
    <vt:vector size="20" baseType="lpstr">
      <vt:lpstr>Arial</vt:lpstr>
      <vt:lpstr>Calibri</vt:lpstr>
      <vt:lpstr>Open Sans</vt:lpstr>
      <vt:lpstr>Open Sans Light</vt:lpstr>
      <vt:lpstr>Symbol</vt:lpstr>
      <vt:lpstr>Times New Roman</vt:lpstr>
      <vt:lpstr>2_Office Theme</vt:lpstr>
      <vt:lpstr>3_Office Theme</vt:lpstr>
      <vt:lpstr>4_Office Theme</vt:lpstr>
      <vt:lpstr>5_Office Theme</vt:lpstr>
      <vt:lpstr>Diákok teljesítményének osztályozása életviteli mutatók alapján  Készítette: Pásztóhy László Ádám, Marsó Máté</vt:lpstr>
      <vt:lpstr>PowerPoint-bemutató</vt:lpstr>
      <vt:lpstr>A felhasznált adatok</vt:lpstr>
      <vt:lpstr>PowerPoint-bemutató</vt:lpstr>
      <vt:lpstr>Adatok átalakítása Python Kóddal</vt:lpstr>
      <vt:lpstr>PowerPoint-bemutató</vt:lpstr>
      <vt:lpstr>PowerPoint-bemutató</vt:lpstr>
      <vt:lpstr>Eredmények pontosítása</vt:lpstr>
      <vt:lpstr>Összefoglalás</vt:lpstr>
      <vt:lpstr>Köszönjük a figyelmet!  Készítette: Pásztóhy László Ádám, Marsó Máté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Marsó Máté</cp:lastModifiedBy>
  <cp:revision>105</cp:revision>
  <cp:lastPrinted>2019-02-21T16:25:53Z</cp:lastPrinted>
  <dcterms:created xsi:type="dcterms:W3CDTF">2019-01-21T14:36:44Z</dcterms:created>
  <dcterms:modified xsi:type="dcterms:W3CDTF">2024-04-24T10:28:01Z</dcterms:modified>
</cp:coreProperties>
</file>

<file path=docProps/thumbnail.jpeg>
</file>